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52" autoAdjust="0"/>
  </p:normalViewPr>
  <p:slideViewPr>
    <p:cSldViewPr showGuides="1">
      <p:cViewPr>
        <p:scale>
          <a:sx n="100" d="100"/>
          <a:sy n="100" d="100"/>
        </p:scale>
        <p:origin x="-846" y="1884"/>
      </p:cViewPr>
      <p:guideLst>
        <p:guide orient="horz" pos="2880"/>
        <p:guide pos="2160"/>
      </p:guideLst>
    </p:cSldViewPr>
  </p:slideViewPr>
  <p:outlineViewPr>
    <p:cViewPr>
      <p:scale>
        <a:sx n="33" d="100"/>
        <a:sy n="33" d="100"/>
      </p:scale>
      <p:origin x="216"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375603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13023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2580598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207309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392007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104478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25216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183731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80599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1790017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182B7E-A0FD-458A-A5DB-56A083E53916}" type="datetimeFigureOut">
              <a:rPr kumimoji="1" lang="ja-JP" altLang="en-US" smtClean="0"/>
              <a:pPr/>
              <a:t>2016/2/26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246349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3182B7E-A0FD-458A-A5DB-56A083E53916}" type="datetimeFigureOut">
              <a:rPr kumimoji="1" lang="ja-JP" altLang="en-US" smtClean="0"/>
              <a:pPr/>
              <a:t>2016/2/26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93124FE-4FDA-4E60-BDCA-F342CC0E21E0}" type="slidenum">
              <a:rPr kumimoji="1" lang="ja-JP" altLang="en-US" smtClean="0"/>
              <a:pPr/>
              <a:t>&lt;#&gt;</a:t>
            </a:fld>
            <a:endParaRPr kumimoji="1" lang="ja-JP" altLang="en-US"/>
          </a:p>
        </p:txBody>
      </p:sp>
    </p:spTree>
    <p:extLst>
      <p:ext uri="{BB962C8B-B14F-4D97-AF65-F5344CB8AC3E}">
        <p14:creationId xmlns:p14="http://schemas.microsoft.com/office/powerpoint/2010/main" xmlns="" val="1044046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10800000">
            <a:off x="0" y="3412"/>
            <a:ext cx="6841958" cy="1456202"/>
          </a:xfrm>
          <a:prstGeom prst="rtTriangle">
            <a:avLst/>
          </a:prstGeom>
          <a:gradFill flip="none" rotWithShape="1">
            <a:gsLst>
              <a:gs pos="0">
                <a:srgbClr val="00CC99">
                  <a:shade val="30000"/>
                  <a:satMod val="115000"/>
                </a:srgbClr>
              </a:gs>
              <a:gs pos="50000">
                <a:srgbClr val="00CC99">
                  <a:shade val="67500"/>
                  <a:satMod val="115000"/>
                </a:srgbClr>
              </a:gs>
              <a:gs pos="100000">
                <a:srgbClr val="00CC99">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060848" y="67580"/>
            <a:ext cx="2765501" cy="400110"/>
          </a:xfrm>
          <a:prstGeom prst="rect">
            <a:avLst/>
          </a:prstGeom>
        </p:spPr>
        <p:txBody>
          <a:bodyPr wrap="none">
            <a:spAutoFit/>
          </a:bodyPr>
          <a:lstStyle/>
          <a:p>
            <a:r>
              <a:rPr lang="ja-JP" altLang="ja-JP" sz="2000" b="1" dirty="0">
                <a:solidFill>
                  <a:schemeClr val="bg1"/>
                </a:solidFill>
                <a:latin typeface="HG丸ｺﾞｼｯｸM-PRO" panose="020F0600000000000000" pitchFamily="50" charset="-128"/>
                <a:ea typeface="HG丸ｺﾞｼｯｸM-PRO" panose="020F0600000000000000" pitchFamily="50" charset="-128"/>
              </a:rPr>
              <a:t>「傾聴」できてます？</a:t>
            </a:r>
            <a:endParaRPr lang="ja-JP" altLang="ja-JP" sz="2000" dirty="0">
              <a:solidFill>
                <a:schemeClr val="bg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10424" y="785786"/>
            <a:ext cx="6748284" cy="1384995"/>
          </a:xfrm>
          <a:prstGeom prst="rect">
            <a:avLst/>
          </a:prstGeom>
        </p:spPr>
        <p:txBody>
          <a:bodyPr wrap="square">
            <a:spAutoFit/>
          </a:bodyPr>
          <a:lstStyle/>
          <a:p>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傾聴とは「積極的に関心を持って注意深く話を聞く力」のことです。でも、そのスキルやテクニックについては</a:t>
            </a: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「ただ黙って話を聞くこと」</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と考えている人も多くいるようです。</a:t>
            </a:r>
          </a:p>
          <a:p>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でも、本当は、</a:t>
            </a: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「積極的に関心を持って注意深く」</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聞くことなのです。このスキルが身に付くと、相手が勝手に話をしてくれて会話が勝手に盛り上がるようになります。コミュニケーションスキルを磨くために、傾聴を学んでみましょう。</a:t>
            </a:r>
          </a:p>
        </p:txBody>
      </p:sp>
      <p:sp>
        <p:nvSpPr>
          <p:cNvPr id="9" name="正方形/長方形 8"/>
          <p:cNvSpPr/>
          <p:nvPr/>
        </p:nvSpPr>
        <p:spPr>
          <a:xfrm>
            <a:off x="110424" y="2573446"/>
            <a:ext cx="4071910" cy="430887"/>
          </a:xfrm>
          <a:prstGeom prst="rect">
            <a:avLst/>
          </a:prstGeom>
        </p:spPr>
        <p:txBody>
          <a:bodyPr wrap="square">
            <a:spAutoFit/>
          </a:bodyPr>
          <a:lstStyle/>
          <a:p>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チョットここで、あなたがどれくらい傾聴できているか、チェックしてみませんか。</a:t>
            </a:r>
          </a:p>
        </p:txBody>
      </p:sp>
      <p:graphicFrame>
        <p:nvGraphicFramePr>
          <p:cNvPr id="10" name="表 9"/>
          <p:cNvGraphicFramePr>
            <a:graphicFrameLocks noGrp="1"/>
          </p:cNvGraphicFramePr>
          <p:nvPr>
            <p:extLst>
              <p:ext uri="{D42A27DB-BD31-4B8C-83A1-F6EECF244321}">
                <p14:modId xmlns:p14="http://schemas.microsoft.com/office/powerpoint/2010/main" xmlns="" val="4207034805"/>
              </p:ext>
            </p:extLst>
          </p:nvPr>
        </p:nvGraphicFramePr>
        <p:xfrm>
          <a:off x="639007" y="3401450"/>
          <a:ext cx="5742321" cy="4170946"/>
        </p:xfrm>
        <a:graphic>
          <a:graphicData uri="http://schemas.openxmlformats.org/drawingml/2006/table">
            <a:tbl>
              <a:tblPr/>
              <a:tblGrid>
                <a:gridCol w="5112568"/>
                <a:gridCol w="629753"/>
              </a:tblGrid>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「話す」ことよりも「聞く」ことに時間を割いている。一方的に話さない</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相手の文章に割り込まない、遮らない、結論を先取りしない</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相手が話しをしているとき、別のこと考えたり、相手の考えを先読みしない</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話を理解できているフリをしない</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どう答えるかは相手がはなしおえてから。相手が話しをしているときに考えない</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タイミング良くうなづいたり、相</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づちを</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うつ</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視線を合わせる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相手の態度や身振り手振り、表情、声の調子などの様子から情報を受け取る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相手の言葉を受け止めている。聞きっぱなしにしない</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コメント、アドバイスは相手の同意を得ておこなう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沈黙を受け入れる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相手の言葉を反復する（「聞いている」意思表示と確認のために）</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842">
                <a:tc>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「聞いている」というサインを送る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正方形/長方形 12"/>
          <p:cNvSpPr/>
          <p:nvPr/>
        </p:nvSpPr>
        <p:spPr>
          <a:xfrm>
            <a:off x="2349217" y="3071802"/>
            <a:ext cx="2185214" cy="276999"/>
          </a:xfrm>
          <a:prstGeom prst="rect">
            <a:avLst/>
          </a:prstGeom>
        </p:spPr>
        <p:txBody>
          <a:bodyPr wrap="none">
            <a:spAutoFit/>
          </a:bodyPr>
          <a:lstStyle/>
          <a:p>
            <a:r>
              <a:rPr lang="ja-JP" altLang="en-US" sz="1100" b="1" spc="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300" dirty="0" smtClean="0">
                <a:latin typeface="メイリオ" panose="020B0604030504040204" pitchFamily="50" charset="-128"/>
                <a:ea typeface="メイリオ" panose="020B0604030504040204" pitchFamily="50" charset="-128"/>
                <a:cs typeface="メイリオ" panose="020B0604030504040204" pitchFamily="50" charset="-128"/>
              </a:rPr>
              <a:t>傾聴</a:t>
            </a:r>
            <a:r>
              <a:rPr lang="ja-JP" altLang="en-US" sz="1100" b="1" spc="300" dirty="0" smtClean="0">
                <a:latin typeface="メイリオ" panose="020B0604030504040204" pitchFamily="50" charset="-128"/>
                <a:ea typeface="メイリオ" panose="020B0604030504040204" pitchFamily="50" charset="-128"/>
                <a:cs typeface="メイリオ" panose="020B0604030504040204" pitchFamily="50" charset="-128"/>
              </a:rPr>
              <a:t>」チェックリスト</a:t>
            </a:r>
            <a:endParaRPr lang="ja-JP" altLang="en-US" sz="1100" b="1" spc="3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コネクタ 14"/>
          <p:cNvCxnSpPr/>
          <p:nvPr/>
        </p:nvCxnSpPr>
        <p:spPr>
          <a:xfrm>
            <a:off x="0" y="2357422"/>
            <a:ext cx="5401224" cy="0"/>
          </a:xfrm>
          <a:prstGeom prst="line">
            <a:avLst/>
          </a:prstGeom>
          <a:ln w="28575">
            <a:solidFill>
              <a:srgbClr val="00CC99"/>
            </a:solidFill>
          </a:ln>
        </p:spPr>
        <p:style>
          <a:lnRef idx="1">
            <a:schemeClr val="accent1"/>
          </a:lnRef>
          <a:fillRef idx="0">
            <a:schemeClr val="accent1"/>
          </a:fillRef>
          <a:effectRef idx="0">
            <a:schemeClr val="accent1"/>
          </a:effectRef>
          <a:fontRef idx="minor">
            <a:schemeClr val="tx1"/>
          </a:fontRef>
        </p:style>
      </p:cxnSp>
      <p:sp>
        <p:nvSpPr>
          <p:cNvPr id="26" name="直角三角形 25"/>
          <p:cNvSpPr/>
          <p:nvPr/>
        </p:nvSpPr>
        <p:spPr>
          <a:xfrm rot="10800000" flipH="1" flipV="1">
            <a:off x="16042" y="7690410"/>
            <a:ext cx="6829418" cy="1490102"/>
          </a:xfrm>
          <a:prstGeom prst="rtTriangle">
            <a:avLst/>
          </a:prstGeom>
          <a:gradFill flip="none" rotWithShape="1">
            <a:gsLst>
              <a:gs pos="0">
                <a:srgbClr val="00CC99">
                  <a:shade val="30000"/>
                  <a:satMod val="115000"/>
                </a:srgbClr>
              </a:gs>
              <a:gs pos="50000">
                <a:srgbClr val="00CC99">
                  <a:shade val="67500"/>
                  <a:satMod val="115000"/>
                </a:srgbClr>
              </a:gs>
              <a:gs pos="100000">
                <a:srgbClr val="00CC99">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42852" y="8062437"/>
            <a:ext cx="4844650" cy="938719"/>
          </a:xfrm>
          <a:prstGeom prst="rect">
            <a:avLst/>
          </a:prstGeom>
        </p:spPr>
        <p:txBody>
          <a:bodyPr wrap="square">
            <a:spAutoFit/>
          </a:bodyPr>
          <a:lstStyle/>
          <a:p>
            <a:r>
              <a:rPr lang="ja-JP" altLang="ja-JP"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いかがでしたか？</a:t>
            </a:r>
          </a:p>
          <a:p>
            <a:r>
              <a:rPr lang="ja-JP" altLang="ja-JP"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もし上記で７つ以上チェッ</a:t>
            </a:r>
            <a:r>
              <a:rPr lang="ja-JP"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ク</a:t>
            </a:r>
            <a:endParaRPr lang="en-US"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つかなければ</a:t>
            </a:r>
            <a:r>
              <a:rPr lang="ja-JP"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傾</a:t>
            </a:r>
            <a:r>
              <a:rPr lang="ja-JP" altLang="ja-JP"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聴ができていな</a:t>
            </a:r>
            <a:r>
              <a:rPr lang="ja-JP"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い</a:t>
            </a:r>
            <a:endParaRPr lang="en-US"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か</a:t>
            </a:r>
            <a:r>
              <a:rPr lang="ja-JP" altLang="ja-JP"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もしれません。もしかしたら相手の話をき</a:t>
            </a:r>
            <a:r>
              <a:rPr lang="ja-JP"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ち</a:t>
            </a:r>
            <a:endParaRPr lang="en-US"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ん</a:t>
            </a:r>
            <a:r>
              <a:rPr lang="ja-JP" altLang="ja-JP"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と聞けていない可能性があります。</a:t>
            </a:r>
            <a:endParaRPr lang="ja-JP" altLang="en-US"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34" name="Picture 10" descr="C:\Users\honda\AppData\Local\Microsoft\Windows\Temporary Internet Files\Content.IE5\QX078AI0\7626851260_fbcfc16cba_z[1].jpg"/>
          <p:cNvPicPr>
            <a:picLocks noChangeAspect="1" noChangeArrowheads="1"/>
          </p:cNvPicPr>
          <p:nvPr/>
        </p:nvPicPr>
        <p:blipFill>
          <a:blip r:embed="rId2" cstate="print">
            <a:lum bright="20000" contrast="10000"/>
            <a:extLst>
              <a:ext uri="{28A0092B-C50C-407E-A947-70E740481C1C}">
                <a14:useLocalDpi xmlns:a14="http://schemas.microsoft.com/office/drawing/2010/main" xmlns="" val="0"/>
              </a:ext>
            </a:extLst>
          </a:blip>
          <a:srcRect/>
          <a:stretch>
            <a:fillRect/>
          </a:stretch>
        </p:blipFill>
        <p:spPr bwMode="auto">
          <a:xfrm>
            <a:off x="4786322" y="7786710"/>
            <a:ext cx="1833127" cy="1214446"/>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9197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8640" y="179512"/>
            <a:ext cx="6480720" cy="938719"/>
          </a:xfrm>
          <a:prstGeom prst="rect">
            <a:avLst/>
          </a:prstGeom>
        </p:spPr>
        <p:txBody>
          <a:bodyPr wrap="square">
            <a:spAutoFit/>
          </a:bodyPr>
          <a:lstStyle/>
          <a:p>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傾聴とは、英語では「アクティブリスニング」と言われるように、ただ相手の言っていることを聞いて受け止めればいいというものではなく、</a:t>
            </a:r>
            <a:r>
              <a:rPr lang="ja-JP" altLang="ja-JP" sz="1100" b="1" u="sng" dirty="0" smtClean="0">
                <a:latin typeface="メイリオ" panose="020B0604030504040204" pitchFamily="50" charset="-128"/>
                <a:ea typeface="メイリオ" panose="020B0604030504040204" pitchFamily="50" charset="-128"/>
                <a:cs typeface="メイリオ" panose="020B0604030504040204" pitchFamily="50" charset="-128"/>
              </a:rPr>
              <a:t>積極的に関心を持って相手が思っていることまでに注意深く耳を傾けること</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です。</a:t>
            </a:r>
          </a:p>
          <a:p>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いくらテクニックがあっても相手を理解するには表面上にとどまってしまいます。本質を理解して、深いレベルで相手を理解できるようになりましょう。</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206696" y="1331640"/>
            <a:ext cx="6462664" cy="261610"/>
          </a:xfrm>
          <a:prstGeom prst="rect">
            <a:avLst/>
          </a:prstGeom>
        </p:spPr>
        <p:txBody>
          <a:bodyPr wrap="square">
            <a:spAutoFit/>
          </a:bodyPr>
          <a:lstStyle/>
          <a:p>
            <a:pPr lvl="0"/>
            <a:r>
              <a:rPr lang="ja-JP" altLang="ja-JP" sz="1100" b="1" dirty="0">
                <a:latin typeface="メイリオ" panose="020B0604030504040204" pitchFamily="50" charset="-128"/>
                <a:ea typeface="メイリオ" panose="020B0604030504040204" pitchFamily="50" charset="-128"/>
                <a:cs typeface="メイリオ" panose="020B0604030504040204" pitchFamily="50" charset="-128"/>
              </a:rPr>
              <a:t>傾聴の本質は「聞くテクニック」ではなく「相手を理解する」ということです</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41720" y="1643651"/>
            <a:ext cx="5688632" cy="253916"/>
          </a:xfrm>
          <a:prstGeom prst="rect">
            <a:avLst/>
          </a:prstGeom>
        </p:spPr>
        <p:txBody>
          <a:bodyPr wrap="square">
            <a:spAutoFit/>
          </a:bodyPr>
          <a:lstStyle/>
          <a:p>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傾聴で大切なことはテクニックではなく、相手を理解しようとする姿勢です。</a:t>
            </a:r>
            <a:endParaRPr lang="ja-JP" altLang="en-US" sz="10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2377" y="4722806"/>
            <a:ext cx="6858000" cy="2954655"/>
          </a:xfrm>
          <a:prstGeom prst="rect">
            <a:avLst/>
          </a:prstGeom>
        </p:spPr>
        <p:txBody>
          <a:bodyPr wrap="square">
            <a:spAutoFit/>
          </a:bodyPr>
          <a:lstStyle/>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傾聴をすることで得られるメリットは、聞き手側のみならず、話をしている話し手側にもあります。</a:t>
            </a:r>
          </a:p>
          <a:p>
            <a:pPr>
              <a:spcBef>
                <a:spcPts val="600"/>
              </a:spcBef>
              <a:tabLst>
                <a:tab pos="266700" algn="l"/>
              </a:tabLst>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聞き手：相手を理解できる。理解が深まれば人間関係がよくなる、適切アドバイスなども出来る、何よりも信頼関係が増す。</a:t>
            </a:r>
          </a:p>
          <a:p>
            <a:pPr>
              <a:tabLst>
                <a:tab pos="266700" algn="l"/>
              </a:tabLst>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話し手：話を聞いてもらう（話をする）ことで自分自身に対する理解が深まる、納得のいく判断や結論に到達できる。</a:t>
            </a:r>
          </a:p>
          <a:p>
            <a:pPr>
              <a:tabLst>
                <a:tab pos="266700" algn="l"/>
              </a:tabLst>
            </a:pPr>
            <a:endPar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tabLst>
                <a:tab pos="266700" algn="l"/>
              </a:tabLst>
            </a:pP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傾聴の３つのスキル</a:t>
            </a:r>
          </a:p>
          <a:p>
            <a:pPr>
              <a:spcBef>
                <a:spcPts val="600"/>
              </a:spcBef>
              <a:tabLst>
                <a:tab pos="266700" algn="l"/>
              </a:tabLs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傾聴のスキルには、大きく３つの方法があります。</a:t>
            </a:r>
          </a:p>
          <a:p>
            <a:pPr>
              <a:tabLst>
                <a:tab pos="266700" algn="l"/>
              </a:tabLs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１：ペーシング</a:t>
            </a:r>
          </a:p>
          <a:p>
            <a:pPr>
              <a:tabLst>
                <a:tab pos="266700" algn="l"/>
              </a:tabLst>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相手の話し方、姿勢、視線、心の状態（テンションが高いのか、落ち着いているのか、など）と合わせることです。</a:t>
            </a:r>
          </a:p>
          <a:p>
            <a:pPr>
              <a:tabLst>
                <a:tab pos="266700" algn="l"/>
              </a:tabLs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こちらがどんなにしっかり話を聞いていると思っていても、相手とペースがマッチしていないと、話を聞いてもらえている</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tabLst>
                <a:tab pos="266700" algn="l"/>
              </a:tabLs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とは思われないことになります。</a:t>
            </a:r>
          </a:p>
          <a:p>
            <a:pPr>
              <a:spcBef>
                <a:spcPts val="1200"/>
              </a:spcBef>
              <a:tabLst>
                <a:tab pos="266700" algn="l"/>
              </a:tabLs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２：オウム返し（反復）</a:t>
            </a:r>
          </a:p>
          <a:p>
            <a:pPr>
              <a:tabLst>
                <a:tab pos="266700" algn="l"/>
              </a:tabLst>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相手が発言した言葉をそのまま繰り返すことです。相手が言ったことを、言葉を変えずに繰り返すことが特徴です。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tabLst>
                <a:tab pos="266700" algn="l"/>
              </a:tabLs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相手へ「きちんと認識しました」というメッセージを発信し、安心感を与えることができます。</a:t>
            </a:r>
          </a:p>
          <a:p>
            <a:pPr>
              <a:spcBef>
                <a:spcPts val="1200"/>
              </a:spcBef>
              <a:tabLst>
                <a:tab pos="266700" algn="l"/>
              </a:tabLs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３：パラフレーズ（言い換え）</a:t>
            </a:r>
          </a:p>
          <a:p>
            <a:pPr>
              <a:tabLst>
                <a:tab pos="266700" algn="l"/>
              </a:tabLst>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相手の言ったことを要約したり、言い換えたりすることです。言い換えることで、相手と自分の認識のズレを調整する</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tabLst>
                <a:tab pos="266700" algn="l"/>
              </a:tabLs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ことができます。きちんと認識したというメッセージを発信するとともに、安心感を与えることができます。</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コネクタ 8"/>
          <p:cNvCxnSpPr/>
          <p:nvPr/>
        </p:nvCxnSpPr>
        <p:spPr>
          <a:xfrm>
            <a:off x="0" y="1587588"/>
            <a:ext cx="5401224" cy="0"/>
          </a:xfrm>
          <a:prstGeom prst="line">
            <a:avLst/>
          </a:prstGeom>
          <a:ln w="28575">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0" y="4690734"/>
            <a:ext cx="5401224" cy="0"/>
          </a:xfrm>
          <a:prstGeom prst="line">
            <a:avLst/>
          </a:prstGeom>
          <a:ln w="28575">
            <a:solidFill>
              <a:srgbClr val="00CC99"/>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198165" y="4429124"/>
            <a:ext cx="6462664" cy="261610"/>
          </a:xfrm>
          <a:prstGeom prst="rect">
            <a:avLst/>
          </a:prstGeom>
        </p:spPr>
        <p:txBody>
          <a:bodyPr wrap="square">
            <a:spAutoFit/>
          </a:bodyPr>
          <a:lstStyle/>
          <a:p>
            <a:pPr lvl="0"/>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傾聴</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」ができるように</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なると</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2" name="グループ化 21"/>
          <p:cNvGrpSpPr/>
          <p:nvPr/>
        </p:nvGrpSpPr>
        <p:grpSpPr>
          <a:xfrm>
            <a:off x="1547267" y="2010383"/>
            <a:ext cx="3700983" cy="2201577"/>
            <a:chOff x="520105" y="1871700"/>
            <a:chExt cx="3700983" cy="2201577"/>
          </a:xfrm>
        </p:grpSpPr>
        <p:sp>
          <p:nvSpPr>
            <p:cNvPr id="5" name="山形 4"/>
            <p:cNvSpPr/>
            <p:nvPr/>
          </p:nvSpPr>
          <p:spPr>
            <a:xfrm rot="5400000">
              <a:off x="476672" y="1943708"/>
              <a:ext cx="648072" cy="504056"/>
            </a:xfrm>
            <a:prstGeom prst="chevron">
              <a:avLst>
                <a:gd name="adj" fmla="val 34882"/>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052736" y="1881225"/>
              <a:ext cx="3168352" cy="468052"/>
            </a:xfrm>
            <a:prstGeom prst="rect">
              <a:avLst/>
            </a:prstGeom>
            <a:solidFill>
              <a:schemeClr val="bg1"/>
            </a:solidFill>
            <a:ln w="635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・表面的なテクニックを使っている</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山形 11"/>
            <p:cNvSpPr/>
            <p:nvPr/>
          </p:nvSpPr>
          <p:spPr>
            <a:xfrm rot="5400000">
              <a:off x="476672" y="2470051"/>
              <a:ext cx="648072" cy="504056"/>
            </a:xfrm>
            <a:prstGeom prst="chevron">
              <a:avLst>
                <a:gd name="adj" fmla="val 34882"/>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052736" y="2407568"/>
              <a:ext cx="3168352" cy="468052"/>
            </a:xfrm>
            <a:prstGeom prst="rect">
              <a:avLst/>
            </a:prstGeom>
            <a:solidFill>
              <a:schemeClr val="bg1"/>
            </a:solidFill>
            <a:ln w="635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・話し手と聞き手が共通認識を持っている</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山形 13"/>
            <p:cNvSpPr/>
            <p:nvPr/>
          </p:nvSpPr>
          <p:spPr>
            <a:xfrm rot="5400000">
              <a:off x="476672" y="2988965"/>
              <a:ext cx="648072" cy="504056"/>
            </a:xfrm>
            <a:prstGeom prst="chevron">
              <a:avLst>
                <a:gd name="adj" fmla="val 34882"/>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1052736" y="2926482"/>
              <a:ext cx="3168352" cy="468052"/>
            </a:xfrm>
            <a:prstGeom prst="rect">
              <a:avLst/>
            </a:prstGeom>
            <a:solidFill>
              <a:schemeClr val="bg1"/>
            </a:solidFill>
            <a:ln w="635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・話し手が「この人自分を理解してくれている」と心地よく感じ、心を開いている</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山形 15"/>
            <p:cNvSpPr/>
            <p:nvPr/>
          </p:nvSpPr>
          <p:spPr>
            <a:xfrm rot="5400000">
              <a:off x="476672" y="3497213"/>
              <a:ext cx="648072" cy="504056"/>
            </a:xfrm>
            <a:prstGeom prst="chevron">
              <a:avLst>
                <a:gd name="adj" fmla="val 34882"/>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1052736" y="3434730"/>
              <a:ext cx="3168352" cy="468052"/>
            </a:xfrm>
            <a:prstGeom prst="rect">
              <a:avLst/>
            </a:prstGeom>
            <a:solidFill>
              <a:schemeClr val="bg1"/>
            </a:solidFill>
            <a:ln w="635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・聞き手として、話し手の世界そのものが、見える、聞こえる、感じられる</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524748" y="2087144"/>
              <a:ext cx="556563" cy="215444"/>
            </a:xfrm>
            <a:prstGeom prst="rect">
              <a:avLst/>
            </a:prstGeom>
            <a:noFill/>
          </p:spPr>
          <p:txBody>
            <a:bodyPr wrap="none" rtlCol="0">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段階</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520105" y="2647414"/>
              <a:ext cx="556563" cy="215444"/>
            </a:xfrm>
            <a:prstGeom prst="rect">
              <a:avLst/>
            </a:prstGeom>
            <a:noFill/>
          </p:spPr>
          <p:txBody>
            <a:bodyPr wrap="none" rtlCol="0">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段階</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529630" y="3175853"/>
              <a:ext cx="556563" cy="215444"/>
            </a:xfrm>
            <a:prstGeom prst="rect">
              <a:avLst/>
            </a:prstGeom>
            <a:noFill/>
          </p:spPr>
          <p:txBody>
            <a:bodyPr wrap="none" rtlCol="0">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段階</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529630" y="3655526"/>
              <a:ext cx="556563" cy="215444"/>
            </a:xfrm>
            <a:prstGeom prst="rect">
              <a:avLst/>
            </a:prstGeom>
            <a:noFill/>
          </p:spPr>
          <p:txBody>
            <a:bodyPr wrap="none" rtlCol="0">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段階</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3" name="テキスト ボックス 22"/>
          <p:cNvSpPr txBox="1"/>
          <p:nvPr/>
        </p:nvSpPr>
        <p:spPr>
          <a:xfrm>
            <a:off x="357166" y="7859858"/>
            <a:ext cx="614366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ja-JP" altLang="en-US" sz="1200" b="1" dirty="0" smtClean="0">
                <a:solidFill>
                  <a:schemeClr val="tx1"/>
                </a:solidFill>
                <a:latin typeface="ＭＳ 明朝" pitchFamily="17" charset="-128"/>
                <a:ea typeface="ＭＳ 明朝" pitchFamily="17" charset="-128"/>
              </a:rPr>
              <a:t>「傾聴」</a:t>
            </a:r>
            <a:r>
              <a:rPr lang="ja-JP" altLang="en-US" sz="1200" b="1" dirty="0" smtClean="0">
                <a:latin typeface="ＭＳ 明朝" pitchFamily="17" charset="-128"/>
                <a:ea typeface="ＭＳ 明朝" pitchFamily="17" charset="-128"/>
              </a:rPr>
              <a:t>ということだけでなく、ちょっと話しを聞いて！なんてことや、対人関係・家族関係（子供の問題、夫婦関係）、仕事等々のお話を　　　　　　　で１人ではなく皆でお話をしませんか？　　　</a:t>
            </a:r>
            <a:r>
              <a:rPr lang="ja-JP" altLang="en-US" sz="1200" b="1" dirty="0" smtClean="0">
                <a:solidFill>
                  <a:schemeClr val="tx1"/>
                </a:solidFill>
                <a:latin typeface="ＭＳ 明朝" pitchFamily="17" charset="-128"/>
                <a:ea typeface="ＭＳ 明朝" pitchFamily="17" charset="-128"/>
              </a:rPr>
              <a:t> 　　　　　　　　</a:t>
            </a:r>
            <a:endParaRPr lang="ja-JP" altLang="en-US" sz="1200" b="1" dirty="0" smtClean="0">
              <a:latin typeface="ＭＳ 明朝" pitchFamily="17" charset="-128"/>
              <a:ea typeface="ＭＳ 明朝" pitchFamily="17" charset="-128"/>
            </a:endParaRPr>
          </a:p>
        </p:txBody>
      </p:sp>
      <p:pic>
        <p:nvPicPr>
          <p:cNvPr id="26" name="図 25" descr="logo_anime00.png"/>
          <p:cNvPicPr>
            <a:picLocks noChangeAspect="1"/>
          </p:cNvPicPr>
          <p:nvPr/>
        </p:nvPicPr>
        <p:blipFill>
          <a:blip r:embed="rId2" cstate="print"/>
          <a:stretch>
            <a:fillRect/>
          </a:stretch>
        </p:blipFill>
        <p:spPr>
          <a:xfrm>
            <a:off x="4214818" y="8145610"/>
            <a:ext cx="864502" cy="900087"/>
          </a:xfrm>
          <a:prstGeom prst="rect">
            <a:avLst/>
          </a:prstGeom>
          <a:effectLst>
            <a:glow rad="101600">
              <a:schemeClr val="accent3">
                <a:satMod val="175000"/>
                <a:alpha val="40000"/>
              </a:schemeClr>
            </a:glow>
          </a:effectLst>
        </p:spPr>
      </p:pic>
      <p:pic>
        <p:nvPicPr>
          <p:cNvPr id="27" name="図 26" descr="LOGO-orijinal.png"/>
          <p:cNvPicPr>
            <a:picLocks noChangeAspect="1"/>
          </p:cNvPicPr>
          <p:nvPr/>
        </p:nvPicPr>
        <p:blipFill>
          <a:blip r:embed="rId3" cstate="print"/>
          <a:stretch>
            <a:fillRect/>
          </a:stretch>
        </p:blipFill>
        <p:spPr>
          <a:xfrm>
            <a:off x="5143512" y="8588962"/>
            <a:ext cx="1285884" cy="199590"/>
          </a:xfrm>
          <a:prstGeom prst="rect">
            <a:avLst/>
          </a:prstGeom>
        </p:spPr>
      </p:pic>
    </p:spTree>
    <p:extLst>
      <p:ext uri="{BB962C8B-B14F-4D97-AF65-F5344CB8AC3E}">
        <p14:creationId xmlns:p14="http://schemas.microsoft.com/office/powerpoint/2010/main" xmlns="" val="40238866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1111</Words>
  <Application>Microsoft Office PowerPoint</Application>
  <PresentationFormat>画面に合わせる (4:3)</PresentationFormat>
  <Paragraphs>53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honda</dc:creator>
  <cp:lastModifiedBy>FJ-USER</cp:lastModifiedBy>
  <cp:revision>52</cp:revision>
  <dcterms:created xsi:type="dcterms:W3CDTF">2016-02-23T23:59:38Z</dcterms:created>
  <dcterms:modified xsi:type="dcterms:W3CDTF">2016-02-26T05:13:40Z</dcterms:modified>
</cp:coreProperties>
</file>